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892" r:id="rId10"/>
  </p:sldMasterIdLst>
  <p:notesMasterIdLst>
    <p:notesMasterId r:id="rId24"/>
  </p:notesMasterIdLst>
  <p:sldIdLst>
    <p:sldId id="642" r:id="rId11"/>
    <p:sldId id="556" r:id="rId12"/>
    <p:sldId id="647" r:id="rId13"/>
    <p:sldId id="636" r:id="rId14"/>
    <p:sldId id="635" r:id="rId15"/>
    <p:sldId id="637" r:id="rId16"/>
    <p:sldId id="640" r:id="rId17"/>
    <p:sldId id="638" r:id="rId18"/>
    <p:sldId id="639" r:id="rId19"/>
    <p:sldId id="641" r:id="rId20"/>
    <p:sldId id="624" r:id="rId21"/>
    <p:sldId id="634" r:id="rId22"/>
    <p:sldId id="604" r:id="rId2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42"/>
            <p14:sldId id="556"/>
            <p14:sldId id="647"/>
          </p14:sldIdLst>
        </p14:section>
        <p14:section name="Presentation" id="{6ECFEE84-0763-4195-A954-1A6BD7FD1EFF}">
          <p14:sldIdLst>
            <p14:sldId id="636"/>
            <p14:sldId id="635"/>
            <p14:sldId id="637"/>
            <p14:sldId id="640"/>
            <p14:sldId id="638"/>
            <p14:sldId id="63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6" autoAdjust="0"/>
    <p:restoredTop sz="86567" autoAdjust="0"/>
  </p:normalViewPr>
  <p:slideViewPr>
    <p:cSldViewPr snapToGrid="0">
      <p:cViewPr varScale="1">
        <p:scale>
          <a:sx n="105" d="100"/>
          <a:sy n="105" d="100"/>
        </p:scale>
        <p:origin x="45" y="69"/>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4/21/2018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think of when we hear the word “Datacenter”</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06084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38 regions worldwide. We have the largest footprint of any cloud provider. </a:t>
            </a:r>
          </a:p>
          <a:p>
            <a:pPr lvl="0"/>
            <a:endParaRPr lang="en-US" sz="1400" dirty="0"/>
          </a:p>
          <a:p>
            <a:r>
              <a:rPr lang="en-US" sz="1400" dirty="0"/>
              <a:t>https://azure.microsoft.com/en-us/regions/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76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kids will probably hold a very different images of what a data center is. Microsoft Research is actively working on new approaches to bring resources online with more agility and proximity.</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2779985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a:t>
            </a:r>
            <a:r>
              <a:rPr lang="en-US" dirty="0"/>
              <a:t> </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90884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dirty="0"/>
          </a:p>
          <a:p>
            <a:r>
              <a:rPr lang="en-US" dirty="0"/>
              <a:t>One of these services is the Azure SDN (Software Defined Network)</a:t>
            </a:r>
          </a:p>
          <a:p>
            <a:r>
              <a:rPr lang="fr-CA" dirty="0"/>
              <a:t>http://www.datacenterdynamics.com/content-tracks/servers-storage/microsoft-runs-azure-networking-on-linux/94837.fullarticle</a:t>
            </a:r>
          </a:p>
          <a:p>
            <a:endParaRPr lang="en-US" dirty="0"/>
          </a:p>
          <a:p>
            <a:r>
              <a:rPr lang="en-US" dirty="0">
                <a:effectLst/>
              </a:rPr>
              <a:t>Azure cloud uses Linux to handle data center networking - in a specialized software component developed by Microsoft to run </a:t>
            </a:r>
            <a:r>
              <a:rPr lang="en-US" dirty="0" err="1">
                <a:effectLst/>
              </a:rPr>
              <a:t>conectivity</a:t>
            </a:r>
            <a:r>
              <a:rPr lang="en-US" dirty="0">
                <a:effectLst/>
              </a:rPr>
              <a:t> within its cloud operating system, along lines set out by the Open Compute Project.</a:t>
            </a:r>
            <a:endParaRPr lang="fr-CA" dirty="0"/>
          </a:p>
          <a:p>
            <a:endParaRPr lang="en-US" dirty="0"/>
          </a:p>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399058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a:t>
            </a:r>
            <a:r>
              <a:rPr lang="en-US" dirty="0" err="1"/>
              <a:t>IoT</a:t>
            </a:r>
            <a:r>
              <a:rPr lang="en-US" dirty="0"/>
              <a: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4014011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651598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88978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21-04-2018</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21-04-2018</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4/21/2018</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693357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4167448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727690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520312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6481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991149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104190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792519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5618050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394804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08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4/21/2018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7.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349638088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4758"/>
            <a:ext cx="12192000" cy="954107"/>
          </a:xfrm>
          <a:prstGeom prst="rect">
            <a:avLst/>
          </a:prstGeom>
          <a:noFill/>
        </p:spPr>
        <p:txBody>
          <a:bodyPr wrap="square" rtlCol="0" anchor="ctr">
            <a:spAutoFit/>
          </a:bodyPr>
          <a:lstStyle/>
          <a:p>
            <a:pPr lvl="0" algn="ctr">
              <a:defRPr/>
            </a:pPr>
            <a:r>
              <a:rPr lang="en-US" sz="2800" dirty="0">
                <a:solidFill>
                  <a:prstClr val="black"/>
                </a:solidFill>
              </a:rPr>
              <a:t>Welcome to </a:t>
            </a:r>
          </a:p>
          <a:p>
            <a:pPr lvl="0" algn="ctr">
              <a:defRPr/>
            </a:pPr>
            <a:r>
              <a:rPr lang="en-US" sz="2800" dirty="0">
                <a:solidFill>
                  <a:prstClr val="black"/>
                </a:solidFill>
              </a:rPr>
              <a:t>Azure Bootcamp </a:t>
            </a:r>
            <a:r>
              <a:rPr lang="en-US" sz="2800" dirty="0" err="1">
                <a:solidFill>
                  <a:prstClr val="black"/>
                </a:solidFill>
              </a:rPr>
              <a:t>Asp.Net</a:t>
            </a:r>
            <a:r>
              <a:rPr lang="en-US" sz="2800" dirty="0">
                <a:solidFill>
                  <a:prstClr val="black"/>
                </a:solidFill>
              </a:rPr>
              <a:t> Core &amp; DevOps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Box 5"/>
          <p:cNvSpPr txBox="1"/>
          <p:nvPr/>
        </p:nvSpPr>
        <p:spPr>
          <a:xfrm>
            <a:off x="0" y="5881689"/>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Tallinn</a:t>
            </a:r>
          </a:p>
        </p:txBody>
      </p:sp>
      <p:pic>
        <p:nvPicPr>
          <p:cNvPr id="3" name="Picture 2">
            <a:extLst>
              <a:ext uri="{FF2B5EF4-FFF2-40B4-BE49-F238E27FC236}">
                <a16:creationId xmlns:a16="http://schemas.microsoft.com/office/drawing/2014/main" id="{FD8F6216-4962-4062-8AFE-1CADF29AF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1314450"/>
            <a:ext cx="4762500" cy="4229100"/>
          </a:xfrm>
          <a:prstGeom prst="rect">
            <a:avLst/>
          </a:prstGeom>
        </p:spPr>
      </p:pic>
    </p:spTree>
    <p:extLst>
      <p:ext uri="{BB962C8B-B14F-4D97-AF65-F5344CB8AC3E}">
        <p14:creationId xmlns:p14="http://schemas.microsoft.com/office/powerpoint/2010/main" val="345117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http://portal.azure.com</a:t>
            </a:r>
            <a:br>
              <a:rPr lang="en-US" dirty="0"/>
            </a:br>
            <a:endParaRPr lang="en-US" dirty="0"/>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dirty="0">
                <a:hlinkClick r:id="rId3"/>
              </a:rPr>
              <a:t>Get started with Azure</a:t>
            </a:r>
            <a:endParaRPr lang="en-US" dirty="0"/>
          </a:p>
          <a:p>
            <a:pPr marL="571500" indent="-571500">
              <a:buFont typeface="Arial" panose="020B0604020202020204" pitchFamily="34" charset="0"/>
              <a:buChar char="•"/>
            </a:pPr>
            <a:r>
              <a:rPr lang="en-US" dirty="0">
                <a:hlinkClick r:id="rId4"/>
              </a:rPr>
              <a:t>Microsoft Azure Blog</a:t>
            </a:r>
            <a:endParaRPr lang="en-US" dirty="0"/>
          </a:p>
          <a:p>
            <a:pPr marL="571500" indent="-571500">
              <a:buFont typeface="Arial" panose="020B0604020202020204" pitchFamily="34" charset="0"/>
              <a:buChar char="•"/>
            </a:pPr>
            <a:r>
              <a:rPr lang="en-US" dirty="0">
                <a:hlinkClick r:id="rId5"/>
              </a:rPr>
              <a:t>Azure Updates</a:t>
            </a:r>
            <a:endParaRPr lang="en-US" dirty="0"/>
          </a:p>
          <a:p>
            <a:pPr marL="571500" indent="-571500">
              <a:buFont typeface="Arial" panose="020B0604020202020204" pitchFamily="34" charset="0"/>
              <a:buChar char="•"/>
            </a:pPr>
            <a:r>
              <a:rPr lang="en-US" dirty="0">
                <a:hlinkClick r:id="rId6"/>
              </a:rPr>
              <a:t>Cloud Platform roadmap</a:t>
            </a:r>
            <a:endParaRPr lang="en-US" dirty="0"/>
          </a:p>
          <a:p>
            <a:pPr marL="571500" indent="-571500">
              <a:buFont typeface="Arial" panose="020B0604020202020204" pitchFamily="34" charset="0"/>
              <a:buChar char="•"/>
            </a:pPr>
            <a:r>
              <a:rPr lang="en-US" dirty="0">
                <a:hlinkClick r:id="rId7"/>
              </a:rPr>
              <a:t>Azure Code Samples</a:t>
            </a:r>
            <a:endParaRPr lang="en-US" dirty="0"/>
          </a:p>
          <a:p>
            <a:pPr marL="571500" indent="-571500">
              <a:buFont typeface="Arial" panose="020B0604020202020204" pitchFamily="34" charset="0"/>
              <a:buChar char="•"/>
            </a:pPr>
            <a:r>
              <a:rPr lang="en-US" dirty="0">
                <a:hlinkClick r:id="rId8"/>
              </a:rPr>
              <a:t>Azure </a:t>
            </a:r>
            <a:r>
              <a:rPr lang="en-US" dirty="0" err="1">
                <a:hlinkClick r:id="rId8"/>
              </a:rPr>
              <a:t>Quickstart</a:t>
            </a:r>
            <a:r>
              <a:rPr lang="en-US" dirty="0">
                <a:hlinkClick r:id="rId8"/>
              </a:rPr>
              <a:t> Templates</a:t>
            </a:r>
            <a:endParaRPr lang="en-US" dirty="0"/>
          </a:p>
          <a:p>
            <a:pPr marL="571500" indent="-571500">
              <a:buFont typeface="Arial" panose="020B0604020202020204" pitchFamily="34" charset="0"/>
              <a:buChar char="•"/>
            </a:pPr>
            <a:r>
              <a:rPr lang="en-US" dirty="0" err="1">
                <a:hlinkClick r:id="rId9"/>
              </a:rPr>
              <a:t>AzureCAT</a:t>
            </a:r>
            <a:r>
              <a:rPr lang="en-US" dirty="0">
                <a:hlinkClick r:id="rId9"/>
              </a:rPr>
              <a:t> Guidance</a:t>
            </a:r>
            <a:endParaRPr lang="en-US" dirty="0"/>
          </a:p>
          <a:p>
            <a:pPr marL="571500" indent="-571500">
              <a:buFont typeface="Arial" panose="020B0604020202020204" pitchFamily="34" charset="0"/>
              <a:buChar char="•"/>
            </a:pPr>
            <a:r>
              <a:rPr lang="en-US" dirty="0">
                <a:hlinkClick r:id="rId10"/>
              </a:rPr>
              <a:t>Cloud Design Patterns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dirty="0">
                <a:solidFill>
                  <a:schemeClr val="bg1"/>
                </a:solidFill>
                <a:latin typeface="+mj-lt"/>
              </a:rPr>
              <a:t>References</a:t>
            </a:r>
            <a:r>
              <a:rPr lang="en-US" sz="6600" dirty="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fr-CA" sz="2400" dirty="0"/>
              <a:t>11:30 – 11:45 </a:t>
            </a:r>
            <a:r>
              <a:rPr lang="fr-CA" sz="2400" dirty="0" err="1"/>
              <a:t>Welcome</a:t>
            </a:r>
            <a:r>
              <a:rPr lang="fr-CA" sz="2400" dirty="0"/>
              <a:t> and </a:t>
            </a:r>
            <a:r>
              <a:rPr lang="fr-CA" sz="2400" dirty="0" err="1"/>
              <a:t>Into</a:t>
            </a:r>
            <a:endParaRPr lang="fr-CA" sz="2400" dirty="0"/>
          </a:p>
          <a:p>
            <a:pPr marL="0" indent="0">
              <a:buNone/>
            </a:pPr>
            <a:r>
              <a:rPr lang="fr-CA" sz="2400" dirty="0"/>
              <a:t> </a:t>
            </a:r>
          </a:p>
          <a:p>
            <a:r>
              <a:rPr lang="fr-CA" sz="2400" dirty="0"/>
              <a:t>11:45 – 13:00 ASP.NET </a:t>
            </a:r>
            <a:r>
              <a:rPr lang="fr-CA" sz="2400" dirty="0" err="1"/>
              <a:t>Core</a:t>
            </a:r>
            <a:r>
              <a:rPr lang="fr-CA" sz="2400" dirty="0"/>
              <a:t> and Azure and DevOps </a:t>
            </a:r>
            <a:r>
              <a:rPr lang="fr-CA" sz="2400" dirty="0" err="1"/>
              <a:t>Masterclass</a:t>
            </a:r>
            <a:br>
              <a:rPr lang="fr-CA" sz="2400" dirty="0"/>
            </a:br>
            <a:endParaRPr lang="fr-CA" sz="2400" dirty="0"/>
          </a:p>
          <a:p>
            <a:r>
              <a:rPr lang="fr-CA" sz="2400" dirty="0"/>
              <a:t>13:00 – 14:00 Lunch</a:t>
            </a:r>
            <a:br>
              <a:rPr lang="fr-CA" sz="2400" dirty="0"/>
            </a:br>
            <a:endParaRPr lang="fr-CA" sz="2400" dirty="0"/>
          </a:p>
          <a:p>
            <a:r>
              <a:rPr lang="fr-CA" sz="2400" dirty="0"/>
              <a:t>14:00 – 17:00 Self-</a:t>
            </a:r>
            <a:r>
              <a:rPr lang="fr-CA" sz="2400" dirty="0" err="1"/>
              <a:t>Paced</a:t>
            </a:r>
            <a:r>
              <a:rPr lang="fr-CA" sz="2400" dirty="0"/>
              <a:t> </a:t>
            </a:r>
            <a:r>
              <a:rPr lang="fr-CA" sz="2400" dirty="0" err="1"/>
              <a:t>HOLs</a:t>
            </a:r>
            <a:r>
              <a:rPr lang="fr-CA" sz="2400" dirty="0"/>
              <a:t> &amp; </a:t>
            </a:r>
            <a:r>
              <a:rPr lang="fr-CA" sz="2400" dirty="0" err="1"/>
              <a:t>Proctors</a:t>
            </a:r>
            <a:r>
              <a:rPr lang="fr-CA" sz="2400" dirty="0"/>
              <a:t> </a:t>
            </a:r>
            <a:r>
              <a:rPr lang="fr-CA" sz="2400" dirty="0" err="1"/>
              <a:t>supporting</a:t>
            </a:r>
            <a:br>
              <a:rPr lang="fr-CA" sz="2400" dirty="0"/>
            </a:br>
            <a:endParaRPr lang="fr-CA" sz="2400" dirty="0"/>
          </a:p>
          <a:p>
            <a:endParaRPr lang="fr-CA" sz="2400" dirty="0">
              <a:effectLs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4245" y="2072471"/>
            <a:ext cx="11672047" cy="2838680"/>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fr-FR" sz="3200" dirty="0"/>
              <a:t>Go </a:t>
            </a:r>
            <a:r>
              <a:rPr lang="fr-FR" sz="3200" dirty="0" err="1"/>
              <a:t>through</a:t>
            </a:r>
            <a:r>
              <a:rPr lang="fr-FR" sz="3200" dirty="0"/>
              <a:t> one type of application </a:t>
            </a:r>
            <a:r>
              <a:rPr lang="fr-FR" sz="3200" dirty="0" err="1"/>
              <a:t>development</a:t>
            </a:r>
            <a:r>
              <a:rPr lang="fr-FR" sz="3200" dirty="0"/>
              <a:t> in Azure in practice and </a:t>
            </a:r>
            <a:r>
              <a:rPr lang="fr-FR" sz="3200" dirty="0" err="1"/>
              <a:t>get</a:t>
            </a:r>
            <a:r>
              <a:rPr lang="fr-FR" sz="3200" dirty="0"/>
              <a:t> to know ASP.NET </a:t>
            </a:r>
            <a:r>
              <a:rPr lang="fr-FR" sz="3200" dirty="0" err="1"/>
              <a:t>Core</a:t>
            </a:r>
            <a:r>
              <a:rPr lang="fr-FR" sz="3200" dirty="0"/>
              <a:t> &amp; Azure &amp; do </a:t>
            </a:r>
            <a:r>
              <a:rPr lang="fr-FR" sz="3200" dirty="0" err="1"/>
              <a:t>it</a:t>
            </a:r>
            <a:r>
              <a:rPr lang="fr-FR" sz="3200" dirty="0"/>
              <a:t> </a:t>
            </a:r>
            <a:r>
              <a:rPr lang="fr-FR" sz="3200" dirty="0" err="1"/>
              <a:t>automated</a:t>
            </a:r>
            <a:r>
              <a:rPr lang="fr-FR" sz="3200" dirty="0"/>
              <a:t> </a:t>
            </a:r>
            <a:r>
              <a:rPr lang="fr-FR" sz="3200" dirty="0" err="1"/>
              <a:t>manner</a:t>
            </a:r>
            <a:endParaRPr lang="fr-FR" sz="3200" dirty="0"/>
          </a:p>
          <a:p>
            <a:endParaRPr lang="en-CA" sz="3200" b="1" dirty="0"/>
          </a:p>
        </p:txBody>
      </p:sp>
      <p:sp>
        <p:nvSpPr>
          <p:cNvPr id="4" name="Title 4"/>
          <p:cNvSpPr txBox="1">
            <a:spLocks/>
          </p:cNvSpPr>
          <p:nvPr/>
        </p:nvSpPr>
        <p:spPr>
          <a:xfrm>
            <a:off x="344245" y="382364"/>
            <a:ext cx="11034712" cy="187642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sz="6600" dirty="0">
                <a:solidFill>
                  <a:schemeClr val="bg2"/>
                </a:solidFill>
              </a:rPr>
              <a:t>Goal</a:t>
            </a:r>
          </a:p>
        </p:txBody>
      </p:sp>
    </p:spTree>
    <p:extLst>
      <p:ext uri="{BB962C8B-B14F-4D97-AF65-F5344CB8AC3E}">
        <p14:creationId xmlns:p14="http://schemas.microsoft.com/office/powerpoint/2010/main" val="37661740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0</a:t>
            </a:r>
            <a:br>
              <a:rPr lang="en-US" b="1" dirty="0"/>
            </a:br>
            <a:r>
              <a:rPr lang="fr-CA" b="1" dirty="0"/>
              <a:t>Intro + Portail Azure</a:t>
            </a:r>
            <a:endParaRPr lang="en-US" b="1" dirty="0"/>
          </a:p>
        </p:txBody>
      </p:sp>
    </p:spTree>
    <p:extLst>
      <p:ext uri="{BB962C8B-B14F-4D97-AF65-F5344CB8AC3E}">
        <p14:creationId xmlns:p14="http://schemas.microsoft.com/office/powerpoint/2010/main" val="34752577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dirty="0"/>
              <a:t>Getting to know Azure and the Portal</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25415" y="422031"/>
            <a:ext cx="10780074" cy="6288927"/>
          </a:xfrm>
          <a:prstGeom prst="rect">
            <a:avLst/>
          </a:prstGeom>
          <a:noFill/>
          <a:ln>
            <a:noFill/>
          </a:ln>
        </p:spPr>
      </p:pic>
      <p:grpSp>
        <p:nvGrpSpPr>
          <p:cNvPr id="2" name="Group 1"/>
          <p:cNvGrpSpPr/>
          <p:nvPr/>
        </p:nvGrpSpPr>
        <p:grpSpPr>
          <a:xfrm>
            <a:off x="85578" y="2150441"/>
            <a:ext cx="3656231" cy="2946375"/>
            <a:chOff x="85578" y="2491391"/>
            <a:chExt cx="3656231" cy="2946375"/>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48439" cy="2575587"/>
              </a:xfrm>
              <a:prstGeom prst="rect">
                <a:avLst/>
              </a:prstGeom>
              <a:noFill/>
            </p:spPr>
            <p:txBody>
              <a:bodyPr wrap="non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900" b="0" i="0" u="none" strike="noStrike" kern="1200" cap="none" spc="-404" normalizeH="0" baseline="0" noProof="0" dirty="0">
                    <a:ln>
                      <a:noFill/>
                    </a:ln>
                    <a:solidFill>
                      <a:srgbClr val="FFFFFF"/>
                    </a:solidFill>
                    <a:effectLst/>
                    <a:uLnTx/>
                    <a:uFillTx/>
                    <a:latin typeface="Segoe UI Light"/>
                    <a:ea typeface="+mn-ea"/>
                    <a:cs typeface="Segoe UI Semibold" panose="020B0702040204020203" pitchFamily="34" charset="0"/>
                  </a:rPr>
                  <a:t>38</a:t>
                </a:r>
              </a:p>
            </p:txBody>
          </p:sp>
          <p:sp>
            <p:nvSpPr>
              <p:cNvPr id="40" name="TextBox 39"/>
              <p:cNvSpPr txBox="1"/>
              <p:nvPr/>
            </p:nvSpPr>
            <p:spPr>
              <a:xfrm>
                <a:off x="-2006254" y="4543813"/>
                <a:ext cx="4479778" cy="975971"/>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t>
                </a:r>
                <a:r>
                  <a:rPr kumimoji="0" lang="en-US" sz="2800" i="0" strike="noStrike" kern="1200" cap="none" spc="0" normalizeH="0" baseline="0" noProof="0" dirty="0">
                    <a:ln>
                      <a:noFill/>
                    </a:ln>
                    <a:solidFill>
                      <a:schemeClr val="bg1"/>
                    </a:solidFill>
                    <a:effectLst/>
                    <a:uLnTx/>
                    <a:uFillTx/>
                    <a:latin typeface="Segoe UI"/>
                    <a:ea typeface="MS PGothic" panose="020B0600070205080204" pitchFamily="34" charset="-128"/>
                    <a:cs typeface="Segoe UI Semilight" panose="020B0402040204020203" pitchFamily="34" charset="0"/>
                  </a:rPr>
                  <a:t>regions</a:t>
                </a:r>
              </a:p>
            </p:txBody>
          </p:sp>
        </p:grpSp>
        <p:sp>
          <p:nvSpPr>
            <p:cNvPr id="41" name="TextBox 40"/>
            <p:cNvSpPr txBox="1"/>
            <p:nvPr/>
          </p:nvSpPr>
          <p:spPr>
            <a:xfrm>
              <a:off x="171498" y="4610588"/>
              <a:ext cx="3228901" cy="827178"/>
            </a:xfrm>
            <a:prstGeom prst="rect">
              <a:avLst/>
            </a:prstGeom>
            <a:noFill/>
            <a:ln>
              <a:noFill/>
            </a:ln>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bold" panose="020B0702040204020203" pitchFamily="34" charset="0"/>
              </a:endParaRPr>
            </a:p>
          </p:txBody>
        </p:sp>
      </p:grpSp>
      <p:sp>
        <p:nvSpPr>
          <p:cNvPr id="42" name="Oval 41"/>
          <p:cNvSpPr/>
          <p:nvPr/>
        </p:nvSpPr>
        <p:spPr bwMode="auto">
          <a:xfrm>
            <a:off x="9198101" y="438412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481882" y="302716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550866" y="250250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442020" y="33664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738849" y="352310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402778" y="232546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5983535" y="228463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4966038" y="479398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556573" y="27620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334463" y="279210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25239" y="24607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01679" y="238416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876636" y="243304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097987" y="306631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18650" y="278173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351310" y="258145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103652" y="2955313"/>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537110" y="5346119"/>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280861" y="56237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333468" y="3343571"/>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074947" y="2687675"/>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528931" y="385474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645347" y="2893847"/>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741195" y="2717762"/>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5918098" y="2025994"/>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361333" y="212396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193157" y="2447130"/>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193157" y="2042406"/>
            <a:ext cx="275059" cy="275053"/>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64001" y="5317810"/>
            <a:ext cx="10548168" cy="1272407"/>
            <a:chOff x="269294" y="5852140"/>
            <a:chExt cx="10759681" cy="1312083"/>
          </a:xfrm>
          <a:solidFill>
            <a:srgbClr val="008272"/>
          </a:solidFill>
        </p:grpSpPr>
        <p:sp>
          <p:nvSpPr>
            <p:cNvPr id="74" name="TextBox 73"/>
            <p:cNvSpPr txBox="1"/>
            <p:nvPr/>
          </p:nvSpPr>
          <p:spPr>
            <a:xfrm>
              <a:off x="269294" y="5852140"/>
              <a:ext cx="4720397" cy="1303177"/>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30317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France: France Central and France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Korea: Korea Central and Korea South</a:t>
              </a:r>
            </a:p>
            <a:p>
              <a:pPr marL="0" marR="0" lvl="0" indent="0" algn="l" defTabSz="914314"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DoD East and Central</a:t>
              </a:r>
            </a:p>
          </p:txBody>
        </p:sp>
      </p:grpSp>
      <p:sp>
        <p:nvSpPr>
          <p:cNvPr id="73" name="Title 1"/>
          <p:cNvSpPr txBox="1">
            <a:spLocks/>
          </p:cNvSpPr>
          <p:nvPr/>
        </p:nvSpPr>
        <p:spPr>
          <a:xfrm>
            <a:off x="269241" y="254778"/>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Achieve global scale, in local regions</a:t>
            </a:r>
          </a:p>
        </p:txBody>
      </p:sp>
      <p:sp>
        <p:nvSpPr>
          <p:cNvPr id="76" name="Rectangle 75"/>
          <p:cNvSpPr/>
          <p:nvPr/>
        </p:nvSpPr>
        <p:spPr>
          <a:xfrm>
            <a:off x="10261600" y="940490"/>
            <a:ext cx="1122508" cy="497407"/>
          </a:xfrm>
          <a:prstGeom prst="rect">
            <a:avLst/>
          </a:prstGeom>
        </p:spPr>
        <p:txBody>
          <a:bodyPr wrap="square" lIns="179285" tIns="143428" rIns="179285" bIns="143428">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w="3175">
                  <a:noFill/>
                </a:ln>
                <a:solidFill>
                  <a:srgbClr val="FFFFFF"/>
                </a:solidFill>
                <a:effectLst/>
                <a:uLnTx/>
                <a:uFillTx/>
                <a:latin typeface="Segoe UI"/>
                <a:ea typeface="+mn-ea"/>
                <a:cs typeface="Segoe UI" pitchFamily="34" charset="0"/>
              </a:rPr>
              <a:t>Trust</a:t>
            </a:r>
          </a:p>
        </p:txBody>
      </p:sp>
      <p:sp>
        <p:nvSpPr>
          <p:cNvPr id="77" name="Freeform 13"/>
          <p:cNvSpPr>
            <a:spLocks noChangeAspect="1" noEditPoints="1"/>
          </p:cNvSpPr>
          <p:nvPr/>
        </p:nvSpPr>
        <p:spPr bwMode="auto">
          <a:xfrm>
            <a:off x="10543454" y="330929"/>
            <a:ext cx="589503" cy="634271"/>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4" name="Picture 3" descr="A picture containing sky, outdoor, tree, ground&#10;&#10;Description generated with very high confidence">
            <a:extLst>
              <a:ext uri="{FF2B5EF4-FFF2-40B4-BE49-F238E27FC236}">
                <a16:creationId xmlns:a16="http://schemas.microsoft.com/office/drawing/2014/main" id="{2B03CD51-ABC2-441B-BC96-AFAA6C7C7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Tree>
    <p:extLst>
      <p:ext uri="{BB962C8B-B14F-4D97-AF65-F5344CB8AC3E}">
        <p14:creationId xmlns:p14="http://schemas.microsoft.com/office/powerpoint/2010/main" val="4721912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small boat in a body of water&#10;&#10;Description generated with very high confidence">
            <a:extLst>
              <a:ext uri="{FF2B5EF4-FFF2-40B4-BE49-F238E27FC236}">
                <a16:creationId xmlns:a16="http://schemas.microsoft.com/office/drawing/2014/main" id="{C4328DE7-E853-4D45-B2D4-4A997ACAB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085"/>
            <a:ext cx="12454302" cy="8296173"/>
          </a:xfrm>
          <a:prstGeom prst="rect">
            <a:avLst/>
          </a:prstGeom>
        </p:spPr>
      </p:pic>
    </p:spTree>
    <p:extLst>
      <p:ext uri="{BB962C8B-B14F-4D97-AF65-F5344CB8AC3E}">
        <p14:creationId xmlns:p14="http://schemas.microsoft.com/office/powerpoint/2010/main" val="1572792870"/>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0</TotalTime>
  <Words>505</Words>
  <Application>Microsoft Office PowerPoint</Application>
  <PresentationFormat>Widescreen</PresentationFormat>
  <Paragraphs>66</Paragraphs>
  <Slides>13</Slides>
  <Notes>9</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13</vt:i4>
      </vt:variant>
    </vt:vector>
  </HeadingPairs>
  <TitlesOfParts>
    <vt:vector size="32" baseType="lpstr">
      <vt:lpstr>Avenir LT Pro 45 Book</vt:lpstr>
      <vt:lpstr>ＭＳ Ｐゴシック</vt:lpstr>
      <vt:lpstr>ＭＳ Ｐゴシック</vt:lpstr>
      <vt:lpstr>Arial</vt:lpstr>
      <vt:lpstr>Calibri</vt:lpstr>
      <vt:lpstr>Calibri Light</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Office Theme</vt:lpstr>
      <vt:lpstr>PowerPoint Presentation</vt:lpstr>
      <vt:lpstr>Agenda</vt:lpstr>
      <vt:lpstr>PowerPoint Presentation</vt:lpstr>
      <vt:lpstr>Step 0 Intro + Portail Azure</vt:lpstr>
      <vt:lpstr>Goal</vt:lpstr>
      <vt:lpstr>PowerPoint Presentation</vt:lpstr>
      <vt:lpstr>PowerPoint Presentation</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Taavi Koosaar</cp:lastModifiedBy>
  <cp:revision>413</cp:revision>
  <cp:lastPrinted>2014-03-26T17:46:13Z</cp:lastPrinted>
  <dcterms:created xsi:type="dcterms:W3CDTF">2014-03-19T23:21:38Z</dcterms:created>
  <dcterms:modified xsi:type="dcterms:W3CDTF">2018-04-21T06:14:42Z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